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5B80-81EA-4C2D-83D5-E741A0FC23F9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3286-DA9B-45DF-B2B2-2DB7ED5FEF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2218-5C06-49F9-A5B5-053CB6419686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5077-5337-4B75-B9F8-40199C7348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EC18-5AFF-4EB9-B844-9EF45A629BDF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DB14-6486-40C8-8E5F-E8BFFBB09E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FF8B-6B42-43AC-914E-7E734E10472E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7206-3F5C-471C-BEE1-E01D5D566E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9373-60A6-4076-8705-3B7142715D08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E6AA5-8B38-4D39-A815-B9E144F8D52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C8D7-1146-4FF2-9E41-EFD8325026BD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AF98-2955-4874-BD00-8C4D83EAE5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4A1D-8C7D-4C91-BE1D-0ED5F840B1B0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303A-4460-4CB6-A6F3-5869095F8E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049C-A2AE-49A5-B02F-B4B8630E6A70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9CD2-F5A6-48D7-9340-644C79B1A7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72CE-4189-4894-863B-9D24C737C60A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E78-92C6-4294-9D0C-D7FB70306E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45F5-C4E7-4E59-A5BD-E52322DB8D1C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6474-873C-4537-AE8C-D898000ADE0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D4AB-975A-42A7-AD9D-D25680AFE759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4CED-6A77-4520-9BE1-E34A019E573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C7FFAC-182D-4390-B7B7-19973C2197DD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6BA82-13D7-43C5-9099-562D8B8F7D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4494414"/>
            <a:ext cx="9144000" cy="2363585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endParaRPr lang="uk-UA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«ДОЗВІЛЛЄЗНАВСТВО»</a:t>
            </a:r>
          </a:p>
          <a:p>
            <a:pPr>
              <a:lnSpc>
                <a:spcPct val="160000"/>
              </a:lnSpc>
              <a:defRPr/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ідзаголовок 2"/>
          <p:cNvSpPr>
            <a:spLocks noGrp="1"/>
          </p:cNvSpPr>
          <p:nvPr>
            <p:ph type="ctrTitle"/>
          </p:nvPr>
        </p:nvSpPr>
        <p:spPr>
          <a:xfrm>
            <a:off x="0" y="3262312"/>
            <a:ext cx="9143999" cy="1246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державний університет</a:t>
            </a:r>
          </a:p>
          <a:p>
            <a:pPr>
              <a:lnSpc>
                <a:spcPct val="107000"/>
              </a:lnSpc>
            </a:pP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</a:p>
          <a:p>
            <a:pPr>
              <a:lnSpc>
                <a:spcPct val="107000"/>
              </a:lnSpc>
            </a:pP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</a:t>
            </a:r>
            <a:r>
              <a:rPr lang="uk-UA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готельно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-ресторанного та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туристичного бізнесу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300" dirty="0"/>
          </a:p>
        </p:txBody>
      </p:sp>
      <p:pic>
        <p:nvPicPr>
          <p:cNvPr id="1029" name="Picture 5" descr="D:\Локальный диск\Documents 23.11.08 г. +\University\Университет ТАНЯ\2020-2021 навч.рік\FACULTYS_EKONOM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62313"/>
            <a:ext cx="1224136" cy="12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Локальный диск\Documents 23.11.08 г. +\University\Университет ТАНЯ\2020-2021 навч.рік\41244171_1953958624625030_774298019671362764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262314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/>
          <a:lstStyle/>
          <a:p>
            <a:r>
              <a:rPr lang="uk-UA" dirty="0" smtClean="0"/>
              <a:t>Компетентності: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07288" cy="5257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простору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туризму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ресторанного, транспортного,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bg1"/>
          </a:solidFill>
        </p:spPr>
        <p:txBody>
          <a:bodyPr/>
          <a:lstStyle/>
          <a:p>
            <a:endParaRPr lang="uk-UA" sz="2200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2586"/>
            <a:ext cx="9168684" cy="6870586"/>
          </a:xfrm>
        </p:spPr>
      </p:pic>
      <p:sp>
        <p:nvSpPr>
          <p:cNvPr id="9" name="TextBox 8"/>
          <p:cNvSpPr txBox="1"/>
          <p:nvPr/>
        </p:nvSpPr>
        <p:spPr>
          <a:xfrm>
            <a:off x="3946" y="0"/>
            <a:ext cx="9140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РОЗРОБНИК КУРСУ:</a:t>
            </a:r>
            <a:b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доктор економічних наук, доцент кафедри </a:t>
            </a:r>
            <a:r>
              <a:rPr lang="uk-UA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готельно</a:t>
            </a: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-ресторанного та туристичного бізнесу</a:t>
            </a:r>
            <a:b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Яровий Вадим Федорович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5805264"/>
            <a:ext cx="2742788" cy="94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5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uk-UA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курсу: 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ознайомлення </a:t>
            </a:r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теоретичними основами організації роботи у сфері дозвілля, проектування та проведення різних форм організації дозвілля, формування принципово нового підходу до культурнодозвіллєвої діяльності, з особливостями та напрямками розвитку українського та зарубіжного дозвіллєзнавства, 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організація, керівництво та ведення культурно-</a:t>
            </a:r>
            <a:r>
              <a:rPr lang="uk-UA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дозвіллєвої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із споживачами послуг, вміння усвідомлено та з користю організовувати власний вільний час</a:t>
            </a:r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dirty="0" smtClean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uk-UA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Компетенції:</a:t>
            </a:r>
            <a:endParaRPr lang="uk-UA" sz="24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/>
              <a:t>знання </a:t>
            </a:r>
            <a:r>
              <a:rPr lang="uk-UA" sz="2000" dirty="0" smtClean="0"/>
              <a:t>предметної </a:t>
            </a:r>
            <a:r>
              <a:rPr lang="uk-UA" sz="2000" dirty="0"/>
              <a:t>області та розуміння специфіки професійної </a:t>
            </a:r>
            <a:r>
              <a:rPr lang="uk-UA" sz="2000" dirty="0" smtClean="0"/>
              <a:t>діяльності;</a:t>
            </a:r>
            <a:endParaRPr lang="uk-UA" sz="2000" dirty="0"/>
          </a:p>
          <a:p>
            <a:pPr lvl="0" algn="just"/>
            <a:r>
              <a:rPr lang="uk-UA" sz="2000" dirty="0"/>
              <a:t>здатність застосовувати знання у практичних </a:t>
            </a:r>
            <a:r>
              <a:rPr lang="uk-UA" sz="2000" dirty="0" smtClean="0"/>
              <a:t>ситуаціях; </a:t>
            </a:r>
            <a:endParaRPr lang="uk-UA" sz="2000" dirty="0"/>
          </a:p>
          <a:p>
            <a:pPr lvl="0" algn="just"/>
            <a:r>
              <a:rPr lang="uk-UA" sz="2000" dirty="0"/>
              <a:t>розуміння сучасних тенденцій і регіональних пріоритетів розвитку туризму в цілому та окремих його форм і </a:t>
            </a:r>
            <a:r>
              <a:rPr lang="uk-UA" sz="2000" dirty="0" smtClean="0"/>
              <a:t>видів;</a:t>
            </a:r>
            <a:endParaRPr lang="uk-UA" sz="2000" dirty="0"/>
          </a:p>
          <a:p>
            <a:pPr lvl="0" algn="just"/>
            <a:r>
              <a:rPr lang="uk-UA" sz="2000" dirty="0"/>
              <a:t>розуміння процесів організації туристичних подорожей і комплексного туристичного обслуговування (готельного, ресторанного, транспортного, екскурсійного, рекреаційного</a:t>
            </a:r>
            <a:r>
              <a:rPr lang="uk-UA" sz="2000" dirty="0" smtClean="0"/>
              <a:t>);</a:t>
            </a:r>
            <a:endParaRPr lang="uk-UA" sz="2000" dirty="0"/>
          </a:p>
          <a:p>
            <a:pPr algn="just"/>
            <a:r>
              <a:rPr lang="uk-UA" sz="2000" dirty="0"/>
              <a:t>здатність працювати у міжнародному середовищі на основі позитивного ставлення до несхожості до інших культур, поваги до різноманітності та мультикультурності, розуміння місцевих і професійних традицій інших країн, розпізнавання міжкультурних проблем у професійній </a:t>
            </a:r>
            <a:r>
              <a:rPr lang="uk-UA" sz="2000" dirty="0" smtClean="0"/>
              <a:t>практиці.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pic>
        <p:nvPicPr>
          <p:cNvPr id="2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666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Очікувані результати: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5733255"/>
            <a:ext cx="2932165" cy="100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5511" y="886356"/>
            <a:ext cx="913018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здатність провадити </a:t>
            </a:r>
            <a:r>
              <a:rPr lang="uk-UA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 поширені організаційні форми </a:t>
            </a:r>
            <a:r>
              <a:rPr lang="uk-UA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дозвіллєвої</a:t>
            </a:r>
            <a:r>
              <a:rPr lang="uk-UA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діяльності, а саме: бесіди, вікторини, дискусії, конкурси, тематичні </a:t>
            </a: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вечори;</a:t>
            </a:r>
            <a:endParaRPr lang="uk-UA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організовувати різноманітні </a:t>
            </a:r>
            <a:r>
              <a:rPr lang="uk-UA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ігри з дітьми дошкільного, молодшого шкільного, підліткового та юнацького </a:t>
            </a: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віку;</a:t>
            </a:r>
            <a:endParaRPr lang="uk-UA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складати </a:t>
            </a:r>
            <a:r>
              <a:rPr lang="uk-UA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орієнтовну програму діяльності табору з урахуванням цілей, завдань, місця проведення заходу та вікових особливостей дітей чи </a:t>
            </a: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юнацтва;</a:t>
            </a:r>
            <a:endParaRPr lang="uk-UA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організовувати </a:t>
            </a:r>
            <a:r>
              <a:rPr lang="uk-UA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різні форми та методи  ігрової діяльності на </a:t>
            </a: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вулиці;</a:t>
            </a:r>
            <a:endParaRPr lang="uk-UA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розробляти </a:t>
            </a:r>
            <a:r>
              <a:rPr lang="uk-UA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сценарій виховного </a:t>
            </a: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заходу;</a:t>
            </a:r>
            <a:endParaRPr lang="uk-UA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організовувати </a:t>
            </a:r>
            <a:r>
              <a:rPr lang="uk-UA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здійснювати індивідуальні та групові форми </a:t>
            </a:r>
            <a:r>
              <a:rPr lang="uk-UA" sz="1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дозвіллєвої</a:t>
            </a: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діяльності </a:t>
            </a:r>
            <a:r>
              <a:rPr lang="uk-UA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дітьми та молоддю.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складати </a:t>
            </a:r>
            <a:r>
              <a:rPr lang="uk-UA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календарний план роботи гуртка та план-конспект заняття гуртка;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оцінювати </a:t>
            </a:r>
            <a:r>
              <a:rPr lang="uk-UA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ефективність власної роботи та дієвість використаних методів.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Теми дисципліни: </a:t>
            </a:r>
            <a:endParaRPr lang="uk-UA" dirty="0" smtClean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rtlCol="0">
            <a:normAutofit/>
          </a:bodyPr>
          <a:lstStyle/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Дозвіллєзнавство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наукова дисципліна та навчальний предмет.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Соціально-історичні особливості розвитку сучасної системи культурно-</a:t>
            </a:r>
            <a:r>
              <a:rPr lang="uk-UA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дозвіллєвої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 вільного часу та </a:t>
            </a:r>
            <a:r>
              <a:rPr lang="uk-UA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дозвіллєвої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 молоді.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Соціально-психологічні особливості культурно-</a:t>
            </a:r>
            <a:r>
              <a:rPr lang="uk-UA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дозвіллєвого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середовища.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методики культурно-</a:t>
            </a:r>
            <a:r>
              <a:rPr lang="uk-UA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дозвіллєвої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 особливостей національної психології у </a:t>
            </a:r>
            <a:r>
              <a:rPr lang="uk-UA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дозвіллєвій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людини.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рекомендованих джерел: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pattFill prst="pct70">
            <a:fgClr>
              <a:srgbClr val="FFFFCC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endParaRPr lang="uk-UA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Бочелюк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В.Й.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Бочелюк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В.В.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Дозвіллєзнавство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К., 2006.- С.5-22.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Обертинська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А.П. Масові ігри та свята: Навчальний посібник.- К.: Вища школа, 1980, –  С.123-142.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Обертинська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А.П. Основи теорії драми та сценарної майстерності /  А.П.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Обертинська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Київ: ДАКККМ, 1999.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Петрова І.В. Дозвілля в зарубіжних країнах: підручник / І.В. Петрова. – Київ: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Кандор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2005.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Приступа Є.І.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монографія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 : ЛДУФК, 2012. – 432 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Яременко Н.В.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Дозвіллєзнавство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Навчальний посібник.  Фастів: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Поліфаст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2007,- С.412-432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27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156"/>
            <a:ext cx="4746948" cy="6858000"/>
          </a:xfrm>
          <a:effectLst>
            <a:softEdge rad="317500"/>
          </a:effectLst>
        </p:spPr>
      </p:pic>
      <p:pic>
        <p:nvPicPr>
          <p:cNvPr id="4100" name="Picture 4" descr="D:\Локальный диск\Documents 23.11.08 г. +\University\Университет ТАНЯ\2020-2021 навч.рік\11.08.2018 (2) ФГ Володими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422" y="-32310"/>
            <a:ext cx="4536504" cy="68903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99395"/>
            <a:ext cx="2406743" cy="8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442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Херсонський державний університет Факультет економіки і менеджменту Кафедра готельно-ресторанного та туристичного бізнесу </vt:lpstr>
      <vt:lpstr>Компетентності:</vt:lpstr>
      <vt:lpstr>Слайд 3</vt:lpstr>
      <vt:lpstr>Мета курсу: ознайомлення з теоретичними основами організації роботи у сфері дозвілля, проектування та проведення різних форм організації дозвілля, формування принципово нового підходу до культурнодозвіллєвої діяльності, з особливостями та напрямками розвитку українського та зарубіжного дозвіллєзнавства, організація, керівництво та ведення культурно-дозвіллєвої діяльності із споживачами послуг, вміння усвідомлено та з користю організовувати власний вільний час. </vt:lpstr>
      <vt:lpstr>Слайд 5</vt:lpstr>
      <vt:lpstr>Теми дисципліни: </vt:lpstr>
      <vt:lpstr>Список рекомендованих джерел: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студента</dc:title>
  <dc:creator>Kherson</dc:creator>
  <cp:lastModifiedBy>iyudin</cp:lastModifiedBy>
  <cp:revision>26</cp:revision>
  <dcterms:created xsi:type="dcterms:W3CDTF">2020-06-09T08:20:43Z</dcterms:created>
  <dcterms:modified xsi:type="dcterms:W3CDTF">2021-01-25T10:53:51Z</dcterms:modified>
</cp:coreProperties>
</file>